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25"/>
  </p:notesMasterIdLst>
  <p:sldIdLst>
    <p:sldId id="256" r:id="rId2"/>
    <p:sldId id="322" r:id="rId3"/>
    <p:sldId id="336" r:id="rId4"/>
    <p:sldId id="273" r:id="rId5"/>
    <p:sldId id="344" r:id="rId6"/>
    <p:sldId id="345" r:id="rId7"/>
    <p:sldId id="346" r:id="rId8"/>
    <p:sldId id="347" r:id="rId9"/>
    <p:sldId id="350" r:id="rId10"/>
    <p:sldId id="337" r:id="rId11"/>
    <p:sldId id="338" r:id="rId12"/>
    <p:sldId id="339" r:id="rId13"/>
    <p:sldId id="274" r:id="rId14"/>
    <p:sldId id="340" r:id="rId15"/>
    <p:sldId id="341" r:id="rId16"/>
    <p:sldId id="275" r:id="rId17"/>
    <p:sldId id="348" r:id="rId18"/>
    <p:sldId id="276" r:id="rId19"/>
    <p:sldId id="277" r:id="rId20"/>
    <p:sldId id="342" r:id="rId21"/>
    <p:sldId id="343" r:id="rId22"/>
    <p:sldId id="349" r:id="rId23"/>
    <p:sldId id="259" r:id="rId24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>
            <p14:sldId id="322"/>
          </p14:sldIdLst>
        </p14:section>
        <p14:section name="Setting up environment" id="{9F62335A-B7EA-AE4C-BD03-EE7540DD4825}">
          <p14:sldIdLst/>
        </p14:section>
        <p14:section name="The Basics" id="{99C36858-EA01-0C42-85EC-90E776DB9252}">
          <p14:sldIdLst>
            <p14:sldId id="336"/>
            <p14:sldId id="273"/>
            <p14:sldId id="344"/>
            <p14:sldId id="345"/>
            <p14:sldId id="346"/>
            <p14:sldId id="347"/>
            <p14:sldId id="350"/>
            <p14:sldId id="337"/>
            <p14:sldId id="338"/>
            <p14:sldId id="339"/>
            <p14:sldId id="274"/>
            <p14:sldId id="340"/>
            <p14:sldId id="341"/>
            <p14:sldId id="275"/>
            <p14:sldId id="348"/>
            <p14:sldId id="276"/>
            <p14:sldId id="277"/>
            <p14:sldId id="342"/>
            <p14:sldId id="343"/>
            <p14:sldId id="349"/>
          </p14:sldIdLst>
        </p14:section>
        <p14:section name="Components and APIs" id="{F9ECFBD5-4260-DF48-A913-C673271535F3}">
          <p14:sldIdLst/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76917"/>
  </p:normalViewPr>
  <p:slideViewPr>
    <p:cSldViewPr snapToGrid="0">
      <p:cViewPr varScale="1">
        <p:scale>
          <a:sx n="80" d="100"/>
          <a:sy n="80" d="100"/>
        </p:scale>
        <p:origin x="600" y="192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viewProps" Target="viewProps.xml"/></Relationships>
</file>

<file path=ppt/media/image1.tiff>
</file>

<file path=ppt/media/image10.tiff>
</file>

<file path=ppt/media/image2.png>
</file>

<file path=ppt/media/image3.tiff>
</file>

<file path=ppt/media/image4.tiff>
</file>

<file path=ppt/media/image5.tiff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intro-react-native-components" TargetMode="External"/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Relationship Id="rId6" Type="http://schemas.openxmlformats.org/officeDocument/2006/relationships/hyperlink" Target="https://reactnative.dev/docs/image" TargetMode="External"/><Relationship Id="rId5" Type="http://schemas.openxmlformats.org/officeDocument/2006/relationships/hyperlink" Target="https://reactnative.dev/docs/text" TargetMode="External"/><Relationship Id="rId4" Type="http://schemas.openxmlformats.org/officeDocument/2006/relationships/hyperlink" Target="https://reactnative.dev/docs/view" TargetMode="Externa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state" TargetMode="External"/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2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82528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16064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reactnative.dev</a:t>
            </a:r>
            <a:r>
              <a:rPr lang="en-US" dirty="0"/>
              <a:t>/docs/tutorial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0391792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https://</a:t>
            </a:r>
            <a:r>
              <a:rPr lang="en-US" dirty="0" err="1"/>
              <a:t>reactnative.dev</a:t>
            </a:r>
            <a:r>
              <a:rPr lang="en-US" dirty="0"/>
              <a:t>/docs/props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94419455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Using </a:t>
            </a:r>
            <a:r>
              <a:rPr lang="en-US" dirty="0"/>
              <a:t>name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as a prop lets us customize the </a:t>
            </a:r>
            <a:r>
              <a:rPr lang="en-US" dirty="0"/>
              <a:t>Greeting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component, so we can reuse that component for each of our greetings. This example also uses the </a:t>
            </a:r>
            <a:r>
              <a:rPr lang="en-US" dirty="0"/>
              <a:t>Greeting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component in JSX, similar to the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3"/>
              </a:rPr>
              <a:t>Core Components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The other new thing going on here is the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View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component. A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View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is useful as a container for other components, to help control style and layout.</a:t>
            </a:r>
          </a:p>
          <a:p>
            <a:pPr algn="l">
              <a:buFont typeface="Arial" panose="020B0604020202020204" pitchFamily="34" charset="0"/>
              <a:buChar char="•"/>
            </a:pP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With </a:t>
            </a:r>
            <a:r>
              <a:rPr lang="en-US" dirty="0"/>
              <a:t>props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and the basic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5"/>
              </a:rPr>
              <a:t>Text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6"/>
              </a:rPr>
              <a:t>Image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, and 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  <a:hlinkClick r:id="rId4"/>
              </a:rPr>
              <a:t>View</a:t>
            </a:r>
            <a:r>
              <a:rPr lang="en-US" sz="1200" b="0" i="0" u="none" strike="noStrike" cap="none" dirty="0">
                <a:solidFill>
                  <a:schemeClr val="dk1"/>
                </a:solidFill>
                <a:effectLst/>
                <a:latin typeface="Calibri"/>
                <a:ea typeface="Calibri"/>
                <a:cs typeface="Calibri"/>
                <a:sym typeface="Calibri"/>
              </a:rPr>
              <a:t> components, you can build a wide variety of static screens.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16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7420535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3"/>
              </a:rPr>
              <a:t>https://reactnative.dev/docs/0.61/state</a:t>
            </a:r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18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47449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19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14325756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23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tiff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3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2" name="Google Shape;32;p3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3" name="Google Shape;33;p3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34" name="Google Shape;34;p3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4"/>
          <p:cNvSpPr txBox="1"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37" name="Google Shape;37;p4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88888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2000"/>
              <a:buFont typeface="Arial"/>
              <a:buNone/>
              <a:defRPr sz="20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Arial"/>
              <a:buNone/>
              <a:defRPr sz="18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sz="16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38" name="Google Shape;38;p4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 dirty="0"/>
          </a:p>
        </p:txBody>
      </p:sp>
      <p:sp>
        <p:nvSpPr>
          <p:cNvPr id="39" name="Google Shape;39;p4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lang="en-VN"/>
          </a:p>
        </p:txBody>
      </p:sp>
      <p:sp>
        <p:nvSpPr>
          <p:cNvPr id="40" name="Google Shape;40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chemeClr val="bg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fld id="{00000000-1234-1234-1234-123412341234}" type="slidenum">
              <a:rPr lang="en-US" altLang="ja-JP" smtClean="0"/>
              <a:pPr/>
              <a:t>‹#›</a:t>
            </a:fld>
            <a:endParaRPr lang="ja-JP" alt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E8A2C6BF-2C8A-814A-867E-E27D467609DB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65043" y="4532313"/>
            <a:ext cx="1751134" cy="1517649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DD6A4563-3D12-5743-98EE-FEFAFDA492E0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0" y="3295650"/>
            <a:ext cx="12192000" cy="356235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tif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4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60" r:id="rId3"/>
    <p:sldLayoutId id="2147483650" r:id="rId4"/>
    <p:sldLayoutId id="2147483651" r:id="rId5"/>
    <p:sldLayoutId id="2147483652" r:id="rId6"/>
    <p:sldLayoutId id="2147483653" r:id="rId7"/>
    <p:sldLayoutId id="2147483655" r:id="rId8"/>
    <p:sldLayoutId id="2147483656" r:id="rId9"/>
    <p:sldLayoutId id="2147483657" r:id="rId10"/>
    <p:sldLayoutId id="2147483658" r:id="rId11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babeljs.io/learn-es2015/" TargetMode="Externa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s://reactnative.dev/docs/0.61/intro-react-native-components" TargetMode="Externa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3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hyperlink" Target="https://mobx.js.org/" TargetMode="External"/><Relationship Id="rId2" Type="http://schemas.openxmlformats.org/officeDocument/2006/relationships/hyperlink" Target="https://redux.js.org/" TargetMode="External"/><Relationship Id="rId1" Type="http://schemas.openxmlformats.org/officeDocument/2006/relationships/slideLayout" Target="../slideLayouts/slideLayout3.xml"/><Relationship Id="rId5" Type="http://schemas.openxmlformats.org/officeDocument/2006/relationships/hyperlink" Target="https://reactnative.dev/docs/0.61/style" TargetMode="External"/><Relationship Id="rId4" Type="http://schemas.openxmlformats.org/officeDocument/2006/relationships/hyperlink" Target="https://reactjs.org/docs/react-component.html#setstate" TargetMode="Externa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3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C46F9-8EA7-3D42-82AB-86ECD4E3CA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10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C1246F-B9F4-3D46-A967-DFB2EDBD8CEE}"/>
              </a:ext>
            </a:extLst>
          </p:cNvPr>
          <p:cNvSpPr txBox="1"/>
          <p:nvPr/>
        </p:nvSpPr>
        <p:spPr>
          <a:xfrm>
            <a:off x="635792" y="883040"/>
            <a:ext cx="633069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What's going on here?</a:t>
            </a:r>
            <a:endParaRPr lang="en-VN" sz="1800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085022-A4BC-4646-962E-287D535BA2FE}"/>
              </a:ext>
            </a:extLst>
          </p:cNvPr>
          <p:cNvSpPr txBox="1"/>
          <p:nvPr/>
        </p:nvSpPr>
        <p:spPr>
          <a:xfrm>
            <a:off x="1070674" y="1628507"/>
            <a:ext cx="8911526" cy="36009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Some of the things in here might not look like JavaScript to you. Don't panic. </a:t>
            </a:r>
            <a:r>
              <a:rPr lang="en-US" sz="1800" i="1" dirty="0"/>
              <a:t>This is the future</a:t>
            </a:r>
            <a:r>
              <a:rPr lang="en-US" sz="1800" dirty="0"/>
              <a:t>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First of all, ES2015 (also known as ES6) is a set of improvements to JavaScript that is now part of the official standard, but not yet supported by all browsers, so often it isn't used yet in web development.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React Native ships with ES2015 support, so you can use this stuff without worrying about compatibility. import, from, class, and extends in the example above are all ES2015 features.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If you aren't familiar with ES2015, you can probably pick it up by reading through sample code like this tutorial has. If you want, </a:t>
            </a:r>
            <a:r>
              <a:rPr lang="en-US" sz="1800" dirty="0">
                <a:hlinkClick r:id="rId2"/>
              </a:rPr>
              <a:t>this page</a:t>
            </a:r>
            <a:r>
              <a:rPr lang="en-US" sz="1800" dirty="0"/>
              <a:t> has a good overview of ES2015 features.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52666471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A6C46F9-8EA7-3D42-82AB-86ECD4E3CA9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11</a:t>
            </a:fld>
            <a:endParaRPr lang="ja-JP" alt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E085022-A4BC-4646-962E-287D535BA2FE}"/>
              </a:ext>
            </a:extLst>
          </p:cNvPr>
          <p:cNvSpPr txBox="1"/>
          <p:nvPr/>
        </p:nvSpPr>
        <p:spPr>
          <a:xfrm>
            <a:off x="774915" y="1441342"/>
            <a:ext cx="8911526" cy="35548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The other unusual thing in this code example is </a:t>
            </a:r>
            <a:r>
              <a:rPr lang="en-US" sz="1800" dirty="0">
                <a:highlight>
                  <a:srgbClr val="C0C0C0"/>
                </a:highlight>
              </a:rPr>
              <a:t>&lt;View&gt;&lt;Text&gt;Hello world!&lt;/Text&gt;&lt;/View&gt;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is JSX - a syntax for embedding XML within JavaScript.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Many frameworks use a specialized templating language which lets you embed code inside markup language.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In React, this is reversed. JSX lets you write your markup language inside code.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It looks like HTML on the web, except instead of web things like </a:t>
            </a:r>
            <a:r>
              <a:rPr lang="en-US" sz="1800" dirty="0">
                <a:highlight>
                  <a:srgbClr val="C0C0C0"/>
                </a:highlight>
              </a:rPr>
              <a:t>&lt;div&gt; </a:t>
            </a:r>
            <a:r>
              <a:rPr lang="en-US" sz="1800" dirty="0"/>
              <a:t>or </a:t>
            </a:r>
            <a:r>
              <a:rPr lang="en-US" sz="1800" dirty="0">
                <a:highlight>
                  <a:srgbClr val="C0C0C0"/>
                </a:highlight>
              </a:rPr>
              <a:t>&lt;span&gt;</a:t>
            </a:r>
            <a:r>
              <a:rPr lang="en-US" sz="1800" dirty="0"/>
              <a:t>, you use React components. In this case, </a:t>
            </a:r>
            <a:r>
              <a:rPr lang="en-US" sz="1800" dirty="0">
                <a:highlight>
                  <a:srgbClr val="C0C0C0"/>
                </a:highlight>
              </a:rPr>
              <a:t>&lt;Text&gt; </a:t>
            </a:r>
            <a:r>
              <a:rPr lang="en-US" sz="1800" dirty="0"/>
              <a:t>is a </a:t>
            </a:r>
            <a:r>
              <a:rPr lang="en-US" sz="1800" dirty="0">
                <a:hlinkClick r:id="rId2"/>
              </a:rPr>
              <a:t>Core Component</a:t>
            </a:r>
            <a:r>
              <a:rPr lang="en-US" sz="1800" dirty="0"/>
              <a:t> that displays some text and </a:t>
            </a:r>
            <a:r>
              <a:rPr lang="en-US" sz="1800" dirty="0">
                <a:highlight>
                  <a:srgbClr val="C0C0C0"/>
                </a:highlight>
              </a:rPr>
              <a:t>View</a:t>
            </a:r>
            <a:r>
              <a:rPr lang="en-US" sz="1800" dirty="0"/>
              <a:t> is like the </a:t>
            </a:r>
            <a:r>
              <a:rPr lang="en-US" sz="1800" dirty="0">
                <a:highlight>
                  <a:srgbClr val="C0C0C0"/>
                </a:highlight>
              </a:rPr>
              <a:t>&lt;div&gt; </a:t>
            </a:r>
            <a:r>
              <a:rPr lang="en-US" sz="1800" dirty="0"/>
              <a:t>or </a:t>
            </a:r>
            <a:r>
              <a:rPr lang="en-US" sz="1800" dirty="0">
                <a:highlight>
                  <a:srgbClr val="C0C0C0"/>
                </a:highlight>
              </a:rPr>
              <a:t>&lt;span&gt;</a:t>
            </a:r>
            <a:r>
              <a:rPr lang="en-US" sz="1800" dirty="0"/>
              <a:t>.</a:t>
            </a:r>
          </a:p>
          <a:p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39131752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95D01BD5-9D40-BC4E-824A-442D9515D07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5CA20B67-247D-1E48-BB9C-6E1462990DC0}"/>
              </a:ext>
            </a:extLst>
          </p:cNvPr>
          <p:cNvSpPr txBox="1"/>
          <p:nvPr/>
        </p:nvSpPr>
        <p:spPr>
          <a:xfrm>
            <a:off x="1100740" y="1902271"/>
            <a:ext cx="985656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code is defining </a:t>
            </a:r>
            <a:r>
              <a:rPr lang="en-US" sz="1800" b="1" dirty="0" err="1"/>
              <a:t>HelloWorldApp</a:t>
            </a:r>
            <a:r>
              <a:rPr lang="en-US" sz="1800" dirty="0"/>
              <a:t>, a new </a:t>
            </a:r>
            <a:r>
              <a:rPr lang="en-US" sz="1800" b="1" dirty="0"/>
              <a:t>Component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When you're building a React Native app, you'll be making new components a lot.</a:t>
            </a:r>
            <a:endParaRPr lang="en-US" sz="1800" b="1" dirty="0"/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Anything you see on the screen is some sort of component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 component can be pretty basic - the only thing that's required is a </a:t>
            </a:r>
            <a:r>
              <a:rPr lang="en-US" sz="1800" b="1" dirty="0"/>
              <a:t>render</a:t>
            </a:r>
            <a:r>
              <a:rPr lang="en-US" sz="1800" dirty="0"/>
              <a:t> function which returns some JSX to render</a:t>
            </a:r>
            <a:endParaRPr lang="en-VN" sz="18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E66197A-4D31-854A-B930-E02FBD019451}"/>
              </a:ext>
            </a:extLst>
          </p:cNvPr>
          <p:cNvSpPr txBox="1"/>
          <p:nvPr/>
        </p:nvSpPr>
        <p:spPr>
          <a:xfrm>
            <a:off x="774915" y="1131376"/>
            <a:ext cx="619932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/>
              <a:t>Components</a:t>
            </a:r>
          </a:p>
        </p:txBody>
      </p:sp>
    </p:spTree>
    <p:extLst>
      <p:ext uri="{BB962C8B-B14F-4D97-AF65-F5344CB8AC3E}">
        <p14:creationId xmlns:p14="http://schemas.microsoft.com/office/powerpoint/2010/main" val="50399998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>
            <a:extLst>
              <a:ext uri="{FF2B5EF4-FFF2-40B4-BE49-F238E27FC236}">
                <a16:creationId xmlns:a16="http://schemas.microsoft.com/office/drawing/2014/main" id="{9367F5A1-A370-4E16-BC1E-530FA6FE05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</p:spPr>
        <p:txBody>
          <a:bodyPr/>
          <a:lstStyle/>
          <a:p>
            <a:r>
              <a:rPr lang="en-US" dirty="0"/>
              <a:t>Props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BDFABCD-4712-1344-AF95-A7EBD53C6BB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13</a:t>
            </a:fld>
            <a:endParaRPr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A84C6823-98D0-9A44-AA54-772AE0552C0D}"/>
              </a:ext>
            </a:extLst>
          </p:cNvPr>
          <p:cNvSpPr txBox="1"/>
          <p:nvPr/>
        </p:nvSpPr>
        <p:spPr>
          <a:xfrm>
            <a:off x="1038386" y="1983783"/>
            <a:ext cx="9608950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Most components can be customized when they are created, with different parameters.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These creation parameters are called props, short for properties.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endParaRPr lang="en-US" sz="1800" dirty="0"/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For example, one basic React Native component is the Image. When you create an image, you can use a prop named source to control what image it shows.</a:t>
            </a:r>
          </a:p>
        </p:txBody>
      </p:sp>
    </p:spTree>
    <p:extLst>
      <p:ext uri="{BB962C8B-B14F-4D97-AF65-F5344CB8AC3E}">
        <p14:creationId xmlns:p14="http://schemas.microsoft.com/office/powerpoint/2010/main" val="120375856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627447-2395-8E46-B5C6-39A855F6D62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14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B5AFEA0A-9560-7F47-AFFB-E0BC76169B7E}"/>
              </a:ext>
            </a:extLst>
          </p:cNvPr>
          <p:cNvSpPr/>
          <p:nvPr/>
        </p:nvSpPr>
        <p:spPr>
          <a:xfrm>
            <a:off x="472440" y="1539612"/>
            <a:ext cx="6586728" cy="355481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Bananas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let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pic = {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uri: </a:t>
            </a:r>
            <a:r>
              <a:rPr lang="en-VN" sz="16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'https://upload.wikimedia.org/wikipedia/commons/d/de/Bananavarieties.jpg'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6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6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Image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source={pic} style={{width: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193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height: </a:t>
            </a:r>
            <a:r>
              <a:rPr lang="en-VN" sz="16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110</a:t>
            </a: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}}/&gt;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6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6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6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853057D2-61D5-654A-9B49-E75938DD65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24928" y="867276"/>
            <a:ext cx="3594100" cy="55372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16007214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A88E8E6E-2B09-0B48-9ABC-7E742D1574E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15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65FC87FE-3381-0B4C-AD80-B77E0C3AC328}"/>
              </a:ext>
            </a:extLst>
          </p:cNvPr>
          <p:cNvSpPr txBox="1"/>
          <p:nvPr/>
        </p:nvSpPr>
        <p:spPr>
          <a:xfrm>
            <a:off x="1363851" y="1270861"/>
            <a:ext cx="8493071" cy="307776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Notice the braces surrounding </a:t>
            </a:r>
            <a:r>
              <a:rPr lang="en-US" sz="1800" dirty="0">
                <a:highlight>
                  <a:srgbClr val="C0C0C0"/>
                </a:highlight>
              </a:rPr>
              <a:t>{pic} </a:t>
            </a:r>
            <a:r>
              <a:rPr lang="en-US" sz="1800" dirty="0"/>
              <a:t>- these embed the variable pic into JSX.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You can put any JavaScript expression inside braces in JSX.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endParaRPr lang="en-US" sz="1800" dirty="0"/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Your own components can also use </a:t>
            </a:r>
            <a:r>
              <a:rPr lang="en-US" sz="1800" dirty="0">
                <a:highlight>
                  <a:srgbClr val="C0C0C0"/>
                </a:highlight>
              </a:rPr>
              <a:t>props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lets you make a single component that is used in many different places in your app, with slightly different properties in each place by referring to </a:t>
            </a:r>
            <a:r>
              <a:rPr lang="en-US" sz="1800" dirty="0" err="1">
                <a:highlight>
                  <a:srgbClr val="C0C0C0"/>
                </a:highlight>
              </a:rPr>
              <a:t>this.props</a:t>
            </a:r>
            <a:r>
              <a:rPr lang="en-US" sz="1800" dirty="0"/>
              <a:t> in your </a:t>
            </a:r>
            <a:r>
              <a:rPr lang="en-US" sz="1800" dirty="0">
                <a:highlight>
                  <a:srgbClr val="C0C0C0"/>
                </a:highlight>
              </a:rPr>
              <a:t>render </a:t>
            </a:r>
            <a:r>
              <a:rPr lang="en-US" sz="1800" dirty="0"/>
              <a:t>function.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Here's an example:</a:t>
            </a:r>
          </a:p>
        </p:txBody>
      </p:sp>
    </p:spTree>
    <p:extLst>
      <p:ext uri="{BB962C8B-B14F-4D97-AF65-F5344CB8AC3E}">
        <p14:creationId xmlns:p14="http://schemas.microsoft.com/office/powerpoint/2010/main" val="37572294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C12E360-3D85-974C-BD4D-A93CF568B84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16</a:t>
            </a:fld>
            <a:endParaRPr lang="ja-JP" alt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28DA2168-5608-3D4C-A167-0E0D9C93490F}"/>
              </a:ext>
            </a:extLst>
          </p:cNvPr>
          <p:cNvSpPr/>
          <p:nvPr/>
        </p:nvSpPr>
        <p:spPr>
          <a:xfrm>
            <a:off x="472059" y="847497"/>
            <a:ext cx="6096000" cy="5635517"/>
          </a:xfrm>
          <a:prstGeom prst="rect">
            <a:avLst/>
          </a:prstGeom>
        </p:spPr>
        <p:txBody>
          <a:bodyPr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Greeting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style={{alignItems: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.props.name}!&lt;/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LotsOfGreetings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style={{alignItems: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'center'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top: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50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Greeting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name=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'Rexxar'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Greeting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name=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'Jaina'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Greeting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name=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'Valeera'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CB8A20EB-8C88-C54C-82FC-F5DF576E67B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48906" y="920414"/>
            <a:ext cx="3619500" cy="55626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</p:spTree>
    <p:extLst>
      <p:ext uri="{BB962C8B-B14F-4D97-AF65-F5344CB8AC3E}">
        <p14:creationId xmlns:p14="http://schemas.microsoft.com/office/powerpoint/2010/main" val="50481397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17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snipers code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182203093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69702EDA-6D5F-4E49-A737-69A26EAD8C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State</a:t>
            </a: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DA9880F9-76B8-594B-82D8-F61FB3E47E22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18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129B9B6-7E06-BE4C-8F14-9C9F34E21C1C}"/>
              </a:ext>
            </a:extLst>
          </p:cNvPr>
          <p:cNvSpPr txBox="1"/>
          <p:nvPr/>
        </p:nvSpPr>
        <p:spPr>
          <a:xfrm>
            <a:off x="838200" y="1701321"/>
            <a:ext cx="10515600" cy="32470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sz="1800" dirty="0"/>
              <a:t>There are two types of data that control a component: </a:t>
            </a:r>
            <a:r>
              <a:rPr lang="en-US" sz="1800" b="1" dirty="0"/>
              <a:t>props</a:t>
            </a:r>
            <a:r>
              <a:rPr lang="en-US" sz="1800" dirty="0"/>
              <a:t> and </a:t>
            </a:r>
            <a:r>
              <a:rPr lang="en-US" sz="1800" b="1" dirty="0"/>
              <a:t>state. 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1800" b="1" dirty="0"/>
              <a:t>Props</a:t>
            </a:r>
            <a:r>
              <a:rPr lang="en-US" sz="1800" dirty="0"/>
              <a:t> are set by the parent and they are fixed throughout the lifetime of a component. </a:t>
            </a:r>
          </a:p>
          <a:p>
            <a:pPr fontAlgn="base"/>
            <a:r>
              <a:rPr lang="en-US" sz="1800" dirty="0"/>
              <a:t>For data that is going to change, we have to use </a:t>
            </a:r>
            <a:r>
              <a:rPr lang="en-US" sz="1800" b="1" dirty="0"/>
              <a:t>state</a:t>
            </a:r>
            <a:r>
              <a:rPr lang="en-US" sz="1800" dirty="0"/>
              <a:t>.</a:t>
            </a:r>
          </a:p>
          <a:p>
            <a:pPr marL="285750" indent="-285750" fontAlgn="base">
              <a:buFont typeface="Wingdings" pitchFamily="2" charset="2"/>
              <a:buChar char="v"/>
            </a:pPr>
            <a:endParaRPr lang="en-US" sz="1800" dirty="0"/>
          </a:p>
          <a:p>
            <a:pPr fontAlgn="base"/>
            <a:r>
              <a:rPr lang="en-US" sz="1800" dirty="0"/>
              <a:t>In general, you should initialize </a:t>
            </a:r>
            <a:r>
              <a:rPr lang="en-US" sz="1800" b="1" dirty="0"/>
              <a:t>state</a:t>
            </a:r>
            <a:r>
              <a:rPr lang="en-US" sz="1800" dirty="0"/>
              <a:t> in the </a:t>
            </a:r>
            <a:r>
              <a:rPr lang="en-US" sz="1800" b="1" i="1" dirty="0"/>
              <a:t>constructor</a:t>
            </a:r>
            <a:r>
              <a:rPr lang="en-US" sz="1800" dirty="0"/>
              <a:t>, and then call </a:t>
            </a:r>
            <a:r>
              <a:rPr lang="en-US" sz="1800" b="1" i="1" dirty="0" err="1"/>
              <a:t>setState</a:t>
            </a:r>
            <a:r>
              <a:rPr lang="en-US" sz="1800" dirty="0"/>
              <a:t> when you want to change it.</a:t>
            </a:r>
          </a:p>
          <a:p>
            <a:pPr marL="285750" indent="-285750" fontAlgn="base">
              <a:buFont typeface="Wingdings" pitchFamily="2" charset="2"/>
              <a:buChar char="v"/>
            </a:pPr>
            <a:endParaRPr lang="en-US" sz="1800" dirty="0"/>
          </a:p>
          <a:p>
            <a:pPr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For example, let's say we want to make text that blinks all the time. 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text itself gets set once when the blinking component gets created, so the text itself is a </a:t>
            </a:r>
            <a:r>
              <a:rPr lang="en-US" sz="1800" dirty="0">
                <a:highlight>
                  <a:srgbClr val="C0C0C0"/>
                </a:highlight>
              </a:rPr>
              <a:t>prop</a:t>
            </a:r>
            <a:r>
              <a:rPr lang="en-US" sz="1800" dirty="0"/>
              <a:t>.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The "whether the text is currently on or off" changes over time, so that should be kept in </a:t>
            </a:r>
            <a:r>
              <a:rPr lang="en-US" sz="1800" dirty="0">
                <a:highlight>
                  <a:srgbClr val="C0C0C0"/>
                </a:highlight>
              </a:rPr>
              <a:t>state</a:t>
            </a:r>
            <a:r>
              <a:rPr lang="en-US" sz="1800" dirty="0"/>
              <a:t>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20007330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581E53E0-0188-7C4E-BEE3-E42E27CFEFC6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19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27B6E948-560E-574B-8A47-E3093D0F13A2}"/>
              </a:ext>
            </a:extLst>
          </p:cNvPr>
          <p:cNvSpPr/>
          <p:nvPr/>
        </p:nvSpPr>
        <p:spPr>
          <a:xfrm>
            <a:off x="816142" y="191470"/>
            <a:ext cx="6499057" cy="6328014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 numCol="1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componentDidMount(){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Toggle the state every second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setInterval(() =&gt;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.setState(previousState =&gt;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{ isShowingText: !previousState.isShowingText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))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),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1000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//state object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state = { isShowingText: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true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};</a:t>
            </a: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if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(!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.state.isShowingText)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null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&gt;{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this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.props.text}&lt;/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solidFill>
                <a:srgbClr val="F2590C"/>
              </a:solidFill>
              <a:latin typeface="var(--font-monospace)"/>
              <a:ea typeface="Times New Roman" panose="02020603050405020304" pitchFamily="18" charset="0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643186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13F61804-2977-4FAB-BA96-3177ED4C66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309688"/>
            <a:ext cx="10515600" cy="2852737"/>
          </a:xfrm>
        </p:spPr>
        <p:txBody>
          <a:bodyPr/>
          <a:lstStyle/>
          <a:p>
            <a:r>
              <a:rPr lang="en-VN" dirty="0"/>
              <a:t>The basics</a:t>
            </a:r>
            <a:endParaRPr lang="en-US" dirty="0"/>
          </a:p>
        </p:txBody>
      </p:sp>
      <p:sp>
        <p:nvSpPr>
          <p:cNvPr id="11" name="Text Placeholder 2">
            <a:extLst>
              <a:ext uri="{FF2B5EF4-FFF2-40B4-BE49-F238E27FC236}">
                <a16:creationId xmlns:a16="http://schemas.microsoft.com/office/drawing/2014/main" id="{651CFC84-B795-4ED3-9DDF-8E6861B359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/>
          <a:p>
            <a:r>
              <a:rPr lang="en-US" dirty="0"/>
              <a:t>- Introduction</a:t>
            </a:r>
          </a:p>
          <a:p>
            <a:r>
              <a:rPr lang="en-US" dirty="0"/>
              <a:t>- Setting up development environment</a:t>
            </a:r>
          </a:p>
          <a:p>
            <a:r>
              <a:rPr lang="en-US" dirty="0"/>
              <a:t>- React Native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9A293F3-EBB1-9C42-AB71-0887D089833E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2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173335890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547A54A-3A21-324F-983F-F912D78A22C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20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F02EC62A-8148-4D4C-874B-1F6692C0EE56}"/>
              </a:ext>
            </a:extLst>
          </p:cNvPr>
          <p:cNvSpPr/>
          <p:nvPr/>
        </p:nvSpPr>
        <p:spPr>
          <a:xfrm>
            <a:off x="1299274" y="1528856"/>
            <a:ext cx="6958739" cy="3170099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text=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'I love to blink'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text=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'Yes blinking is so great'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text=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'Why did they ever take this out of HTML'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Blink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text=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'Look at me look at me look at me'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/&gt;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25191550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6F7C65CD-18B3-D74B-98B3-25F0B4D0296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CDCF24E-B26C-5646-8411-F7D0B811098C}"/>
              </a:ext>
            </a:extLst>
          </p:cNvPr>
          <p:cNvSpPr txBox="1"/>
          <p:nvPr/>
        </p:nvSpPr>
        <p:spPr>
          <a:xfrm>
            <a:off x="838199" y="1565329"/>
            <a:ext cx="10398071" cy="42165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In a real application, you probably won't be setting state with a timer.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You might set state when you have new data from the server, or from user input.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You can also use a state container like </a:t>
            </a:r>
            <a:r>
              <a:rPr lang="en-US" sz="1800" dirty="0">
                <a:hlinkClick r:id="rId2"/>
              </a:rPr>
              <a:t>Redux</a:t>
            </a:r>
            <a:r>
              <a:rPr lang="en-US" sz="1800" dirty="0"/>
              <a:t> or </a:t>
            </a:r>
            <a:r>
              <a:rPr lang="en-US" sz="1800" dirty="0">
                <a:hlinkClick r:id="rId3"/>
              </a:rPr>
              <a:t>Mobx</a:t>
            </a:r>
            <a:r>
              <a:rPr lang="en-US" sz="1800" dirty="0"/>
              <a:t> to control your data flow.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In that case you would use </a:t>
            </a:r>
            <a:r>
              <a:rPr lang="en-US" sz="1800" dirty="0">
                <a:highlight>
                  <a:srgbClr val="C0C0C0"/>
                </a:highlight>
              </a:rPr>
              <a:t>Redux</a:t>
            </a:r>
            <a:r>
              <a:rPr lang="en-US" sz="1800" dirty="0"/>
              <a:t> or </a:t>
            </a:r>
            <a:r>
              <a:rPr lang="en-US" sz="1800" dirty="0" err="1">
                <a:highlight>
                  <a:srgbClr val="C0C0C0"/>
                </a:highlight>
              </a:rPr>
              <a:t>Mobx</a:t>
            </a:r>
            <a:r>
              <a:rPr lang="en-US" sz="1800" dirty="0"/>
              <a:t> to modify your state rather than calling </a:t>
            </a:r>
            <a:r>
              <a:rPr lang="en-US" sz="1800" dirty="0" err="1">
                <a:highlight>
                  <a:srgbClr val="C0C0C0"/>
                </a:highlight>
              </a:rPr>
              <a:t>setState</a:t>
            </a:r>
            <a:r>
              <a:rPr lang="en-US" sz="1800" dirty="0"/>
              <a:t> directly.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When </a:t>
            </a:r>
            <a:r>
              <a:rPr lang="en-US" sz="1800" dirty="0" err="1">
                <a:highlight>
                  <a:srgbClr val="C0C0C0"/>
                </a:highlight>
              </a:rPr>
              <a:t>setState</a:t>
            </a:r>
            <a:r>
              <a:rPr lang="en-US" sz="1800" dirty="0"/>
              <a:t> is called, </a:t>
            </a:r>
            <a:r>
              <a:rPr lang="en-US" sz="1800" dirty="0" err="1">
                <a:highlight>
                  <a:srgbClr val="C0C0C0"/>
                </a:highlight>
              </a:rPr>
              <a:t>BlinkApp</a:t>
            </a:r>
            <a:r>
              <a:rPr lang="en-US" sz="1800" dirty="0"/>
              <a:t> will re-render its Component.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By calling </a:t>
            </a:r>
            <a:r>
              <a:rPr lang="en-US" sz="1800" dirty="0" err="1">
                <a:highlight>
                  <a:srgbClr val="C0C0C0"/>
                </a:highlight>
              </a:rPr>
              <a:t>setState</a:t>
            </a:r>
            <a:r>
              <a:rPr lang="en-US" sz="1800" dirty="0"/>
              <a:t> within the Timer, the component will re-render every time the Timer ticks.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State works the same way as it does in React, so for more details on handling state, you can look at the </a:t>
            </a:r>
            <a:r>
              <a:rPr lang="en-US" sz="1800" dirty="0">
                <a:hlinkClick r:id="rId4"/>
              </a:rPr>
              <a:t>React.Component API</a:t>
            </a:r>
            <a:r>
              <a:rPr lang="en-US" sz="1800" dirty="0"/>
              <a:t>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At this point, you might be annoyed that most of our examples so far use the default text color. To customize the text color, you will have to </a:t>
            </a:r>
            <a:r>
              <a:rPr lang="en-US" sz="1800" dirty="0">
                <a:hlinkClick r:id="rId5"/>
              </a:rPr>
              <a:t>learn about Style</a:t>
            </a:r>
            <a:r>
              <a:rPr lang="en-US" sz="18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34988519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18FA714-EC97-454E-B94E-846A1CD9EC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Exercise</a:t>
            </a:r>
            <a:endParaRPr lang="en-VN" dirty="0"/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CF14192-33D8-A94A-80FD-556BEF78AFD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22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C3D2E32F-FF60-3442-BBC0-194A5F87D471}"/>
              </a:ext>
            </a:extLst>
          </p:cNvPr>
          <p:cNvSpPr txBox="1"/>
          <p:nvPr/>
        </p:nvSpPr>
        <p:spPr>
          <a:xfrm>
            <a:off x="2247254" y="2045776"/>
            <a:ext cx="658677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Run the sniper codes above on your simulator</a:t>
            </a:r>
            <a:endParaRPr lang="en-VN" sz="2000" dirty="0"/>
          </a:p>
        </p:txBody>
      </p:sp>
    </p:spTree>
    <p:extLst>
      <p:ext uri="{BB962C8B-B14F-4D97-AF65-F5344CB8AC3E}">
        <p14:creationId xmlns:p14="http://schemas.microsoft.com/office/powerpoint/2010/main" val="54157990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23</a:t>
            </a:fld>
            <a:endParaRPr lang="ja-JP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7DBCD6A0-D849-6546-9AE7-5CDDCFC9A41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586676"/>
            <a:ext cx="3932237" cy="1068388"/>
          </a:xfrm>
        </p:spPr>
        <p:txBody>
          <a:bodyPr/>
          <a:lstStyle/>
          <a:p>
            <a:r>
              <a:rPr lang="en-VN" dirty="0"/>
              <a:t>React Native Basics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4F5B0A2C-D036-2442-B690-DC60DC7586C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856232"/>
            <a:ext cx="3932237" cy="4298950"/>
          </a:xfrm>
        </p:spPr>
        <p:txBody>
          <a:bodyPr/>
          <a:lstStyle/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Learn the Basics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Props</a:t>
            </a:r>
          </a:p>
          <a:p>
            <a:r>
              <a:rPr lang="en-VN" dirty="0">
                <a:solidFill>
                  <a:schemeClr val="accent2">
                    <a:lumMod val="60000"/>
                    <a:lumOff val="40000"/>
                  </a:schemeClr>
                </a:solidFill>
              </a:rPr>
              <a:t>State</a:t>
            </a:r>
          </a:p>
          <a:p>
            <a:r>
              <a:rPr lang="en-VN" dirty="0"/>
              <a:t>Style</a:t>
            </a:r>
          </a:p>
          <a:p>
            <a:r>
              <a:rPr lang="en-VN" dirty="0"/>
              <a:t>Hight and Width</a:t>
            </a:r>
          </a:p>
          <a:p>
            <a:r>
              <a:rPr lang="en-VN" dirty="0"/>
              <a:t>Layout with Flexbox</a:t>
            </a:r>
          </a:p>
          <a:p>
            <a:r>
              <a:rPr lang="en-VN" dirty="0"/>
              <a:t>Handling Text Input</a:t>
            </a:r>
          </a:p>
          <a:p>
            <a:r>
              <a:rPr lang="en-VN" dirty="0"/>
              <a:t>Handling Touches</a:t>
            </a:r>
          </a:p>
          <a:p>
            <a:r>
              <a:rPr lang="en-VN" dirty="0"/>
              <a:t>Using a Scroll View</a:t>
            </a:r>
          </a:p>
          <a:p>
            <a:r>
              <a:rPr lang="en-VN" dirty="0"/>
              <a:t>Using List Views</a:t>
            </a:r>
          </a:p>
          <a:p>
            <a:r>
              <a:rPr lang="en-VN" dirty="0"/>
              <a:t>Networking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66C1522-131A-534E-A18C-BCBBF9F7E79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3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97FBF9C9-FE75-3B46-B014-6ABF56AFB19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644481" y="1725030"/>
            <a:ext cx="3932237" cy="34079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825421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>
            <a:extLst>
              <a:ext uri="{FF2B5EF4-FFF2-40B4-BE49-F238E27FC236}">
                <a16:creationId xmlns:a16="http://schemas.microsoft.com/office/drawing/2014/main" id="{BE8BAB2B-C2D6-4738-878D-9A75C39AAE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</p:spPr>
        <p:txBody>
          <a:bodyPr/>
          <a:lstStyle/>
          <a:p>
            <a:r>
              <a:rPr lang="en-US" dirty="0"/>
              <a:t>Learn the Basics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64AA397-A825-AD4B-ACB6-5D5589C4FF95}"/>
              </a:ext>
            </a:extLst>
          </p:cNvPr>
          <p:cNvSpPr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</p:spPr>
        <p:txBody>
          <a:bodyPr wrap="square" anchor="ctr">
            <a:normAutofit/>
          </a:bodyPr>
          <a:lstStyle/>
          <a:p>
            <a:pPr marL="0" lvl="0" indent="0">
              <a:spcBef>
                <a:spcPts val="0"/>
              </a:spcBef>
              <a:spcAft>
                <a:spcPts val="600"/>
              </a:spcAft>
              <a:buNone/>
            </a:pPr>
            <a:fld id="{00000000-1234-1234-1234-123412341234}" type="slidenum">
              <a:rPr lang="en-US" altLang="ja-JP" smtClean="0"/>
              <a:pPr marL="0" lvl="0" indent="0">
                <a:spcBef>
                  <a:spcPts val="0"/>
                </a:spcBef>
                <a:spcAft>
                  <a:spcPts val="600"/>
                </a:spcAft>
                <a:buNone/>
              </a:pPr>
              <a:t>4</a:t>
            </a:fld>
            <a:endParaRPr lang="ja-JP" alt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C4CDF153-C6F4-DE4C-ABC2-53A82A6DC911}"/>
              </a:ext>
            </a:extLst>
          </p:cNvPr>
          <p:cNvSpPr txBox="1"/>
          <p:nvPr/>
        </p:nvSpPr>
        <p:spPr>
          <a:xfrm>
            <a:off x="838200" y="1701321"/>
            <a:ext cx="10515600" cy="33547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React Native is like React, but it uses native components instead of web components as building blocks.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So to understand the basic structure of a React Native app, you need to understand some of the basic React concepts, like JSX, components, state, and props.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If you already know React, you still need to learn some React-Native-specific stuff, like the native components. 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This tutorial is aimed at all audiences, whether you have React experience or not.</a:t>
            </a:r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endParaRPr lang="en-US" sz="1800" dirty="0"/>
          </a:p>
          <a:p>
            <a:pPr fontAlgn="base">
              <a:spcBef>
                <a:spcPts val="600"/>
              </a:spcBef>
              <a:spcAft>
                <a:spcPts val="600"/>
              </a:spcAft>
            </a:pPr>
            <a:r>
              <a:rPr lang="en-US" sz="1800" dirty="0"/>
              <a:t>Let's do this thing.</a:t>
            </a:r>
          </a:p>
        </p:txBody>
      </p:sp>
    </p:spTree>
    <p:extLst>
      <p:ext uri="{BB962C8B-B14F-4D97-AF65-F5344CB8AC3E}">
        <p14:creationId xmlns:p14="http://schemas.microsoft.com/office/powerpoint/2010/main" val="72833812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04F0855B-EE76-EC49-8419-02C8132B65F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F5C8E198-1556-EC44-BCFA-DADB60B39601}"/>
              </a:ext>
            </a:extLst>
          </p:cNvPr>
          <p:cNvSpPr/>
          <p:nvPr/>
        </p:nvSpPr>
        <p:spPr>
          <a:xfrm>
            <a:off x="614185" y="2185673"/>
            <a:ext cx="6330696" cy="3096360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React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default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class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HelloWorldApp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extends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Component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render() {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return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(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style={{ flex: </a:t>
            </a:r>
            <a:r>
              <a:rPr lang="en-VN" sz="1800" dirty="0">
                <a:solidFill>
                  <a:srgbClr val="F08C3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1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justifyContent: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"center"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alignItems: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"center"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}}&gt;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  &lt;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, world!&lt;/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Text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  &lt;/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View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&gt;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  );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 }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7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98F542FB-A026-6E49-852E-F9157944A31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5972" y="893011"/>
            <a:ext cx="3581400" cy="5511800"/>
          </a:xfrm>
          <a:prstGeom prst="rect">
            <a:avLst/>
          </a:prstGeom>
          <a:ln>
            <a:solidFill>
              <a:schemeClr val="bg1">
                <a:lumMod val="85000"/>
              </a:schemeClr>
            </a:solidFill>
          </a:ln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67356BC1-6AD9-BE4A-9618-2C46DDA0738C}"/>
              </a:ext>
            </a:extLst>
          </p:cNvPr>
          <p:cNvSpPr txBox="1"/>
          <p:nvPr/>
        </p:nvSpPr>
        <p:spPr>
          <a:xfrm>
            <a:off x="348015" y="523679"/>
            <a:ext cx="444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Hello World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CDF9FE6C-B095-D34F-811C-D642E46265FD}"/>
              </a:ext>
            </a:extLst>
          </p:cNvPr>
          <p:cNvSpPr txBox="1"/>
          <p:nvPr/>
        </p:nvSpPr>
        <p:spPr>
          <a:xfrm>
            <a:off x="348015" y="1056288"/>
            <a:ext cx="66715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In accordance with the ancient traditions of our people, we must first build an app that does nothing except say "Hello, world!". Here it is:</a:t>
            </a:r>
            <a:endParaRPr lang="en-VN" sz="1800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4A276AF7-5D8A-CA48-8306-FBE6769133F5}"/>
              </a:ext>
            </a:extLst>
          </p:cNvPr>
          <p:cNvSpPr txBox="1"/>
          <p:nvPr/>
        </p:nvSpPr>
        <p:spPr>
          <a:xfrm>
            <a:off x="614185" y="5687878"/>
            <a:ext cx="633069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If you are feeling curious, you can play around with sample code directly in the web simulators.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391004523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27499244-1D69-0F43-818D-6CF9BD3AF61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EDC333C3-B685-9042-80A7-83DF11BE1CF3}"/>
              </a:ext>
            </a:extLst>
          </p:cNvPr>
          <p:cNvSpPr txBox="1"/>
          <p:nvPr/>
        </p:nvSpPr>
        <p:spPr>
          <a:xfrm>
            <a:off x="348015" y="523679"/>
            <a:ext cx="444801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How to run it on your Simulator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09E077E-FF8E-3547-ADB7-F791F14CE205}"/>
              </a:ext>
            </a:extLst>
          </p:cNvPr>
          <p:cNvSpPr txBox="1"/>
          <p:nvPr/>
        </p:nvSpPr>
        <p:spPr>
          <a:xfrm>
            <a:off x="1095162" y="1513482"/>
            <a:ext cx="645871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Creating a new application</a:t>
            </a:r>
            <a:endParaRPr lang="en-US" sz="1800" dirty="0"/>
          </a:p>
          <a:p>
            <a:r>
              <a:rPr lang="en-US" sz="1800" i="1" dirty="0" err="1">
                <a:solidFill>
                  <a:schemeClr val="tx1"/>
                </a:solidFill>
              </a:rPr>
              <a:t>npx</a:t>
            </a:r>
            <a:r>
              <a:rPr lang="en-US" sz="1800" i="1" dirty="0">
                <a:solidFill>
                  <a:schemeClr val="tx1"/>
                </a:solidFill>
              </a:rPr>
              <a:t> react-native </a:t>
            </a:r>
            <a:r>
              <a:rPr lang="en-US" sz="1800" i="1" dirty="0" err="1">
                <a:solidFill>
                  <a:schemeClr val="tx1"/>
                </a:solidFill>
              </a:rPr>
              <a:t>init</a:t>
            </a:r>
            <a:r>
              <a:rPr lang="en-US" sz="1800" i="1" dirty="0">
                <a:solidFill>
                  <a:schemeClr val="tx1"/>
                </a:solidFill>
              </a:rPr>
              <a:t> HelloWorld</a:t>
            </a:r>
          </a:p>
          <a:p>
            <a:endParaRPr lang="en-US" sz="1800" i="1" dirty="0">
              <a:solidFill>
                <a:schemeClr val="tx1"/>
              </a:solidFill>
            </a:endParaRPr>
          </a:p>
          <a:p>
            <a:r>
              <a:rPr lang="en-US" sz="1800" b="1" dirty="0"/>
              <a:t>[Optional] Using a specific version or template</a:t>
            </a:r>
          </a:p>
          <a:p>
            <a:r>
              <a:rPr lang="en-US" sz="1800" dirty="0" err="1"/>
              <a:t>npx</a:t>
            </a:r>
            <a:r>
              <a:rPr lang="en-US" sz="1800" dirty="0"/>
              <a:t> react-native </a:t>
            </a:r>
            <a:r>
              <a:rPr lang="en-US" sz="1800" dirty="0" err="1"/>
              <a:t>init</a:t>
            </a:r>
            <a:r>
              <a:rPr lang="en-US" sz="1800" dirty="0"/>
              <a:t> </a:t>
            </a:r>
            <a:r>
              <a:rPr lang="en-US" sz="1800" i="1" dirty="0">
                <a:solidFill>
                  <a:schemeClr val="tx1"/>
                </a:solidFill>
              </a:rPr>
              <a:t>HelloWorld</a:t>
            </a:r>
            <a:r>
              <a:rPr lang="en-US" sz="1800" dirty="0"/>
              <a:t> --version X.XX.X</a:t>
            </a:r>
            <a:endParaRPr lang="en-VN" sz="1800" i="1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2737154C-E7DF-B24F-B158-6D4D4831E60F}"/>
              </a:ext>
            </a:extLst>
          </p:cNvPr>
          <p:cNvSpPr txBox="1"/>
          <p:nvPr/>
        </p:nvSpPr>
        <p:spPr>
          <a:xfrm>
            <a:off x="1095162" y="3597777"/>
            <a:ext cx="623925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b="1" dirty="0"/>
              <a:t>Running your React Native application</a:t>
            </a:r>
          </a:p>
          <a:p>
            <a:r>
              <a:rPr lang="en-US" sz="1800" i="1"/>
              <a:t>cd </a:t>
            </a:r>
            <a:r>
              <a:rPr lang="en-US" sz="1800" i="1">
                <a:solidFill>
                  <a:schemeClr val="tx1"/>
                </a:solidFill>
              </a:rPr>
              <a:t>HelloWorld</a:t>
            </a:r>
            <a:endParaRPr lang="en-VN" sz="1800" i="1" dirty="0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C9F1CD8-CF81-1B4B-AB00-63B24ADD6926}"/>
              </a:ext>
            </a:extLst>
          </p:cNvPr>
          <p:cNvSpPr txBox="1"/>
          <p:nvPr/>
        </p:nvSpPr>
        <p:spPr>
          <a:xfrm>
            <a:off x="1130214" y="4274885"/>
            <a:ext cx="2837688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iOS:</a:t>
            </a:r>
          </a:p>
          <a:p>
            <a:r>
              <a:rPr lang="en-US" sz="1800" i="1" dirty="0"/>
              <a:t>cd </a:t>
            </a:r>
            <a:r>
              <a:rPr lang="en-US" sz="1800" i="1" dirty="0" err="1"/>
              <a:t>ios</a:t>
            </a:r>
            <a:endParaRPr lang="en-US" sz="1800" i="1" dirty="0"/>
          </a:p>
          <a:p>
            <a:r>
              <a:rPr lang="en-US" sz="1800" i="1" dirty="0"/>
              <a:t>pod install &amp;&amp; cd ..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</a:t>
            </a:r>
            <a:r>
              <a:rPr lang="en-US" sz="1800" i="1" dirty="0" err="1"/>
              <a:t>ios</a:t>
            </a:r>
            <a:endParaRPr lang="en-VN" sz="1800" i="1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A0D4CDD-795C-9E4B-85E1-EE454DC2E1A7}"/>
              </a:ext>
            </a:extLst>
          </p:cNvPr>
          <p:cNvSpPr txBox="1"/>
          <p:nvPr/>
        </p:nvSpPr>
        <p:spPr>
          <a:xfrm>
            <a:off x="4198785" y="4274885"/>
            <a:ext cx="3212594" cy="67710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VN" sz="2000" b="1" dirty="0"/>
              <a:t>Android:</a:t>
            </a:r>
          </a:p>
          <a:p>
            <a:r>
              <a:rPr lang="en-US" sz="1800" i="1" dirty="0" err="1"/>
              <a:t>npx</a:t>
            </a:r>
            <a:r>
              <a:rPr lang="en-US" sz="1800" i="1" dirty="0"/>
              <a:t> react-native run-android</a:t>
            </a:r>
            <a:endParaRPr lang="en-VN" sz="1800" i="1" dirty="0"/>
          </a:p>
        </p:txBody>
      </p:sp>
    </p:spTree>
    <p:extLst>
      <p:ext uri="{BB962C8B-B14F-4D97-AF65-F5344CB8AC3E}">
        <p14:creationId xmlns:p14="http://schemas.microsoft.com/office/powerpoint/2010/main" val="419132895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EE7AAC72-7982-0343-9D92-62201470902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7</a:t>
            </a:fld>
            <a:endParaRPr lang="ja-JP" altLang="en-US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3774A5E9-D7D8-8445-88A7-588E5EA2B6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7458" y="1851536"/>
            <a:ext cx="9551047" cy="4687376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86CFAF7B-3B64-7241-A297-D03E53D03D4F}"/>
              </a:ext>
            </a:extLst>
          </p:cNvPr>
          <p:cNvSpPr txBox="1"/>
          <p:nvPr/>
        </p:nvSpPr>
        <p:spPr>
          <a:xfrm>
            <a:off x="967458" y="914400"/>
            <a:ext cx="788218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800" dirty="0"/>
              <a:t>Paste the sniper code above it into your </a:t>
            </a:r>
            <a:r>
              <a:rPr lang="en-US" sz="1800" dirty="0" err="1">
                <a:highlight>
                  <a:srgbClr val="C0C0C0"/>
                </a:highlight>
              </a:rPr>
              <a:t>App.js</a:t>
            </a:r>
            <a:r>
              <a:rPr lang="en-US" sz="1800" dirty="0"/>
              <a:t> file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416591625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7C7619C5-DBDB-3C43-A016-1525FC7A0CCD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8</a:t>
            </a:fld>
            <a:endParaRPr lang="ja-JP" altLang="en-US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1768AA43-9122-F94D-9157-6104BDCBF84A}"/>
              </a:ext>
            </a:extLst>
          </p:cNvPr>
          <p:cNvSpPr/>
          <p:nvPr/>
        </p:nvSpPr>
        <p:spPr>
          <a:xfrm>
            <a:off x="1297983" y="2700878"/>
            <a:ext cx="8684217" cy="2400657"/>
          </a:xfrm>
          <a:prstGeom prst="rect">
            <a:avLst/>
          </a:prstGeom>
          <a:solidFill>
            <a:schemeClr val="bg1">
              <a:lumMod val="95000"/>
            </a:schemeClr>
          </a:solidFill>
        </p:spPr>
        <p:txBody>
          <a:bodyPr wrap="square">
            <a:spAutoFit/>
          </a:bodyPr>
          <a:lstStyle/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/**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 @format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*/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AppRegistry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'react-native'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HelloWorldApp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'./App'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Change this line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{name as appName}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from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VN" sz="1800" dirty="0">
                <a:solidFill>
                  <a:srgbClr val="86B300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'./app.json'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;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 </a:t>
            </a:r>
            <a:endParaRPr lang="en-VN" sz="1800" dirty="0"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>
              <a:lnSpc>
                <a:spcPts val="1950"/>
              </a:lnSpc>
            </a:pP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AppRegistry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.registerComponent(appName, () =&gt; </a:t>
            </a:r>
            <a:r>
              <a:rPr lang="en-VN" sz="1800" dirty="0">
                <a:solidFill>
                  <a:srgbClr val="41A6D9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HelloWorldApp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); </a:t>
            </a:r>
            <a:r>
              <a:rPr lang="en-VN" sz="1800" i="1" dirty="0">
                <a:solidFill>
                  <a:srgbClr val="ABB0B6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// =&gt; Change this line</a:t>
            </a:r>
            <a:endParaRPr lang="en-VN" sz="18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BCB7B60D-933B-7F4F-8A38-83D9591F0454}"/>
              </a:ext>
            </a:extLst>
          </p:cNvPr>
          <p:cNvSpPr txBox="1"/>
          <p:nvPr/>
        </p:nvSpPr>
        <p:spPr>
          <a:xfrm>
            <a:off x="1100380" y="1239864"/>
            <a:ext cx="7873139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Open the file index.js</a:t>
            </a:r>
          </a:p>
          <a:p>
            <a:pPr marL="285750" indent="-285750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VN" sz="1800" dirty="0"/>
              <a:t>Correct the </a:t>
            </a:r>
            <a:r>
              <a:rPr lang="en-VN" sz="1800" dirty="0">
                <a:solidFill>
                  <a:srgbClr val="F2590C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import</a:t>
            </a:r>
            <a:r>
              <a:rPr lang="en-VN" sz="1800" dirty="0"/>
              <a:t> line and </a:t>
            </a:r>
            <a:r>
              <a:rPr lang="en-VN" sz="1800" dirty="0">
                <a:solidFill>
                  <a:srgbClr val="5C6773"/>
                </a:solidFill>
                <a:latin typeface="var(--font-monospace)"/>
                <a:ea typeface="Times New Roman" panose="02020603050405020304" pitchFamily="18" charset="0"/>
                <a:cs typeface="Times New Roman" panose="02020603050405020304" pitchFamily="18" charset="0"/>
              </a:rPr>
              <a:t>registerComponent</a:t>
            </a:r>
            <a:r>
              <a:rPr lang="en-VN" sz="1800" dirty="0">
                <a:solidFill>
                  <a:srgbClr val="5C6773"/>
                </a:solidFill>
                <a:latin typeface="Arial" panose="020B0604020202020204" pitchFamily="34" charset="0"/>
                <a:ea typeface="Times New Roman" panose="02020603050405020304" pitchFamily="18" charset="0"/>
                <a:cs typeface="Arial" panose="020B0604020202020204" pitchFamily="34" charset="0"/>
              </a:rPr>
              <a:t> line</a:t>
            </a:r>
            <a:endParaRPr lang="en-VN" sz="1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72045300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B0268C37-2799-8F40-92AC-CD79981A688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9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21C85862-F1EE-A14E-BB86-FE86A426504A}"/>
              </a:ext>
            </a:extLst>
          </p:cNvPr>
          <p:cNvSpPr txBox="1"/>
          <p:nvPr/>
        </p:nvSpPr>
        <p:spPr>
          <a:xfrm>
            <a:off x="1059052" y="1999281"/>
            <a:ext cx="4256868" cy="19082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Press </a:t>
            </a:r>
            <a:r>
              <a:rPr lang="en-US" sz="1800" b="1" dirty="0"/>
              <a:t>⌘D</a:t>
            </a:r>
            <a:r>
              <a:rPr lang="en-US" sz="1800" dirty="0"/>
              <a:t> keyboard shortcut when your app is running in the iOS Simulator, or </a:t>
            </a:r>
            <a:r>
              <a:rPr lang="en-US" sz="1800" b="1" dirty="0"/>
              <a:t>⌘M</a:t>
            </a:r>
            <a:r>
              <a:rPr lang="en-US" sz="1800" dirty="0"/>
              <a:t> when running in an Android emulator on Mac OS and </a:t>
            </a:r>
            <a:r>
              <a:rPr lang="en-US" sz="1800" b="1" dirty="0" err="1"/>
              <a:t>Ctrl+M</a:t>
            </a:r>
            <a:r>
              <a:rPr lang="en-US" sz="1800" dirty="0"/>
              <a:t> on Windows and Linux.</a:t>
            </a:r>
          </a:p>
          <a:p>
            <a:pPr marL="285750" indent="-285750" fontAlgn="base">
              <a:spcBef>
                <a:spcPts val="600"/>
              </a:spcBef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en-US" sz="1800" dirty="0"/>
              <a:t>Chose </a:t>
            </a:r>
            <a:r>
              <a:rPr lang="en-US" sz="1800" b="1" dirty="0"/>
              <a:t>Reload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2B2C4BBB-122C-AA40-9CAF-E7121C645B1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15100" y="1503640"/>
            <a:ext cx="3467100" cy="4807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3713018"/>
      </p:ext>
    </p:extLst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3790</TotalTime>
  <Words>1913</Words>
  <Application>Microsoft Macintosh PowerPoint</Application>
  <PresentationFormat>Widescreen</PresentationFormat>
  <Paragraphs>245</Paragraphs>
  <Slides>23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23</vt:i4>
      </vt:variant>
    </vt:vector>
  </HeadingPairs>
  <TitlesOfParts>
    <vt:vector size="29" baseType="lpstr">
      <vt:lpstr>var(--font-monospace)</vt:lpstr>
      <vt:lpstr>Arial</vt:lpstr>
      <vt:lpstr>Calibri</vt:lpstr>
      <vt:lpstr>Times New Roman</vt:lpstr>
      <vt:lpstr>Wingdings</vt:lpstr>
      <vt:lpstr>cc_blue</vt:lpstr>
      <vt:lpstr>React Native Basic</vt:lpstr>
      <vt:lpstr>The basics</vt:lpstr>
      <vt:lpstr>React Native Basics</vt:lpstr>
      <vt:lpstr>Learn the Basics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Props</vt:lpstr>
      <vt:lpstr>PowerPoint Presentation</vt:lpstr>
      <vt:lpstr>PowerPoint Presentation</vt:lpstr>
      <vt:lpstr>PowerPoint Presentation</vt:lpstr>
      <vt:lpstr>Exercise</vt:lpstr>
      <vt:lpstr>State</vt:lpstr>
      <vt:lpstr>PowerPoint Presentation</vt:lpstr>
      <vt:lpstr>PowerPoint Presentation</vt:lpstr>
      <vt:lpstr>PowerPoint Presentation</vt:lpstr>
      <vt:lpstr>Exercise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55</cp:revision>
  <cp:lastPrinted>2020-04-06T06:57:46Z</cp:lastPrinted>
  <dcterms:created xsi:type="dcterms:W3CDTF">2020-04-06T02:02:09Z</dcterms:created>
  <dcterms:modified xsi:type="dcterms:W3CDTF">2021-03-13T00:21:44Z</dcterms:modified>
</cp:coreProperties>
</file>